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6" r:id="rId3"/>
    <p:sldId id="267" r:id="rId4"/>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52" y="1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21496128-8D4C-4A3C-B446-81E711F2181E}" type="datetimeFigureOut">
              <a:rPr lang="zh-CN" altLang="en-US" smtClean="0"/>
              <a:pPr/>
              <a:t>2018-10-16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DD29B45-7C7F-40E2-A82D-F4989CAE8D98}"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1496128-8D4C-4A3C-B446-81E711F2181E}" type="datetimeFigureOut">
              <a:rPr lang="zh-CN" altLang="en-US" smtClean="0"/>
              <a:pPr/>
              <a:t>2018-10-16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DD29B45-7C7F-40E2-A82D-F4989CAE8D98}"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1496128-8D4C-4A3C-B446-81E711F2181E}" type="datetimeFigureOut">
              <a:rPr lang="zh-CN" altLang="en-US" smtClean="0"/>
              <a:pPr/>
              <a:t>2018-10-16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DD29B45-7C7F-40E2-A82D-F4989CAE8D98}"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1496128-8D4C-4A3C-B446-81E711F2181E}" type="datetimeFigureOut">
              <a:rPr lang="zh-CN" altLang="en-US" smtClean="0"/>
              <a:pPr/>
              <a:t>2018-10-16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DD29B45-7C7F-40E2-A82D-F4989CAE8D98}"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21496128-8D4C-4A3C-B446-81E711F2181E}" type="datetimeFigureOut">
              <a:rPr lang="zh-CN" altLang="en-US" smtClean="0"/>
              <a:pPr/>
              <a:t>2018-10-16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DD29B45-7C7F-40E2-A82D-F4989CAE8D98}"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21496128-8D4C-4A3C-B446-81E711F2181E}" type="datetimeFigureOut">
              <a:rPr lang="zh-CN" altLang="en-US" smtClean="0"/>
              <a:pPr/>
              <a:t>2018-10-16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DD29B45-7C7F-40E2-A82D-F4989CAE8D98}"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21496128-8D4C-4A3C-B446-81E711F2181E}" type="datetimeFigureOut">
              <a:rPr lang="zh-CN" altLang="en-US" smtClean="0"/>
              <a:pPr/>
              <a:t>2018-10-16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2DD29B45-7C7F-40E2-A82D-F4989CAE8D98}"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21496128-8D4C-4A3C-B446-81E711F2181E}" type="datetimeFigureOut">
              <a:rPr lang="zh-CN" altLang="en-US" smtClean="0"/>
              <a:pPr/>
              <a:t>2018-10-16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DD29B45-7C7F-40E2-A82D-F4989CAE8D98}"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1496128-8D4C-4A3C-B446-81E711F2181E}" type="datetimeFigureOut">
              <a:rPr lang="zh-CN" altLang="en-US" smtClean="0"/>
              <a:pPr/>
              <a:t>2018-10-16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DD29B45-7C7F-40E2-A82D-F4989CAE8D98}"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1496128-8D4C-4A3C-B446-81E711F2181E}" type="datetimeFigureOut">
              <a:rPr lang="zh-CN" altLang="en-US" smtClean="0"/>
              <a:pPr/>
              <a:t>2018-10-16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DD29B45-7C7F-40E2-A82D-F4989CAE8D98}"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1496128-8D4C-4A3C-B446-81E711F2181E}" type="datetimeFigureOut">
              <a:rPr lang="zh-CN" altLang="en-US" smtClean="0"/>
              <a:pPr/>
              <a:t>2018-10-16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DD29B45-7C7F-40E2-A82D-F4989CAE8D98}"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496128-8D4C-4A3C-B446-81E711F2181E}" type="datetimeFigureOut">
              <a:rPr lang="zh-CN" altLang="en-US" smtClean="0"/>
              <a:pPr/>
              <a:t>2018-10-16</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D29B45-7C7F-40E2-A82D-F4989CAE8D98}"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descr="timg.jpg"/>
          <p:cNvPicPr>
            <a:picLocks noChangeAspect="1"/>
          </p:cNvPicPr>
          <p:nvPr/>
        </p:nvPicPr>
        <p:blipFill>
          <a:blip r:embed="rId2" cstate="print"/>
          <a:stretch>
            <a:fillRect/>
          </a:stretch>
        </p:blipFill>
        <p:spPr>
          <a:xfrm>
            <a:off x="0" y="0"/>
            <a:ext cx="9144000" cy="6858000"/>
          </a:xfrm>
          <a:prstGeom prst="rect">
            <a:avLst/>
          </a:prstGeom>
        </p:spPr>
      </p:pic>
      <p:pic>
        <p:nvPicPr>
          <p:cNvPr id="7" name="图片 6" descr="17023863-682f5fd531a57a79252d6e224a19687c.jpg"/>
          <p:cNvPicPr>
            <a:picLocks noChangeAspect="1"/>
          </p:cNvPicPr>
          <p:nvPr/>
        </p:nvPicPr>
        <p:blipFill>
          <a:blip r:embed="rId3" cstate="print">
            <a:lum bright="17000" contrast="-30000"/>
          </a:blip>
          <a:stretch>
            <a:fillRect/>
          </a:stretch>
        </p:blipFill>
        <p:spPr>
          <a:xfrm>
            <a:off x="-1044624" y="0"/>
            <a:ext cx="11017224" cy="7101408"/>
          </a:xfrm>
          <a:prstGeom prst="rect">
            <a:avLst/>
          </a:prstGeom>
          <a:effectLst>
            <a:outerShdw blurRad="50800" dist="50800" dir="5400000" algn="ctr" rotWithShape="0">
              <a:srgbClr val="000000">
                <a:alpha val="47000"/>
              </a:srgbClr>
            </a:outerShdw>
          </a:effectLst>
        </p:spPr>
      </p:pic>
      <p:sp>
        <p:nvSpPr>
          <p:cNvPr id="2" name="标题 1"/>
          <p:cNvSpPr>
            <a:spLocks noGrp="1"/>
          </p:cNvSpPr>
          <p:nvPr>
            <p:ph type="ctrTitle"/>
          </p:nvPr>
        </p:nvSpPr>
        <p:spPr>
          <a:xfrm>
            <a:off x="-540568" y="2132856"/>
            <a:ext cx="10009112" cy="3888432"/>
          </a:xfrm>
          <a:ln>
            <a:noFill/>
          </a:ln>
        </p:spPr>
        <p:txBody>
          <a:bodyPr anchor="t" anchorCtr="0">
            <a:normAutofit fontScale="90000"/>
          </a:bodyPr>
          <a:lstStyle/>
          <a:p>
            <a:r>
              <a:rPr lang="zh-CN" altLang="en-US" sz="3600" b="1" dirty="0" smtClean="0"/>
              <a:t>党员廉洁自律规范</a:t>
            </a:r>
            <a:r>
              <a:rPr lang="en-US" altLang="zh-CN" sz="3600" b="1" dirty="0" smtClean="0"/>
              <a:t/>
            </a:r>
            <a:br>
              <a:rPr lang="en-US" altLang="zh-CN" sz="3600" b="1" dirty="0" smtClean="0"/>
            </a:br>
            <a:r>
              <a:rPr lang="zh-CN" altLang="en-US" sz="3600" b="1" dirty="0" smtClean="0"/>
              <a:t/>
            </a:r>
            <a:br>
              <a:rPr lang="zh-CN" altLang="en-US" sz="3600" b="1" dirty="0" smtClean="0"/>
            </a:br>
            <a:r>
              <a:rPr lang="zh-CN" altLang="en-US" sz="3600" b="1" dirty="0" smtClean="0"/>
              <a:t>第一条　坚持公私分明，先公后私，克己奉公。</a:t>
            </a:r>
            <a:br>
              <a:rPr lang="zh-CN" altLang="en-US" sz="3600" b="1" dirty="0" smtClean="0"/>
            </a:br>
            <a:r>
              <a:rPr lang="zh-CN" altLang="en-US" sz="3600" b="1" dirty="0" smtClean="0"/>
              <a:t>第二条　坚持崇廉拒腐，清白做人，干净做事。</a:t>
            </a:r>
            <a:br>
              <a:rPr lang="zh-CN" altLang="en-US" sz="3600" b="1" dirty="0" smtClean="0"/>
            </a:br>
            <a:r>
              <a:rPr lang="zh-CN" altLang="en-US" sz="3600" b="1" dirty="0" smtClean="0"/>
              <a:t>第三条　坚持尚俭戒奢，艰苦朴素，勤俭节约。</a:t>
            </a:r>
            <a:br>
              <a:rPr lang="zh-CN" altLang="en-US" sz="3600" b="1" dirty="0" smtClean="0"/>
            </a:br>
            <a:r>
              <a:rPr lang="zh-CN" altLang="en-US" sz="3600" b="1" dirty="0" smtClean="0"/>
              <a:t>第四条　坚持吃苦在前，享受在后，甘于奉献。</a:t>
            </a:r>
            <a:br>
              <a:rPr lang="zh-CN" altLang="en-US" sz="3600" b="1" dirty="0" smtClean="0"/>
            </a:br>
            <a:r>
              <a:rPr lang="zh-CN" altLang="en-US" sz="3600" b="1" dirty="0" smtClean="0">
                <a:latin typeface="+mn-lt"/>
                <a:ea typeface="+mn-ea"/>
                <a:cs typeface="+mn-cs"/>
              </a:rPr>
              <a:t/>
            </a:r>
            <a:br>
              <a:rPr lang="zh-CN" altLang="en-US" sz="3600" b="1" dirty="0" smtClean="0">
                <a:latin typeface="+mn-lt"/>
                <a:ea typeface="+mn-ea"/>
                <a:cs typeface="+mn-cs"/>
              </a:rPr>
            </a:br>
            <a:endParaRPr lang="zh-CN" altLang="en-US" sz="3600" b="1" dirty="0" smtClean="0">
              <a:latin typeface="+mn-lt"/>
              <a:ea typeface="+mn-ea"/>
              <a:cs typeface="+mn-cs"/>
            </a:endParaRPr>
          </a:p>
        </p:txBody>
      </p:sp>
      <p:sp>
        <p:nvSpPr>
          <p:cNvPr id="8" name="TextBox 7"/>
          <p:cNvSpPr txBox="1"/>
          <p:nvPr/>
        </p:nvSpPr>
        <p:spPr>
          <a:xfrm>
            <a:off x="1403648" y="1124744"/>
            <a:ext cx="6480720" cy="523220"/>
          </a:xfrm>
          <a:prstGeom prst="rect">
            <a:avLst/>
          </a:prstGeom>
          <a:noFill/>
        </p:spPr>
        <p:txBody>
          <a:bodyPr wrap="square" rtlCol="0">
            <a:spAutoFit/>
          </a:bodyPr>
          <a:lstStyle/>
          <a:p>
            <a:r>
              <a:rPr lang="zh-CN" altLang="en-US" sz="2800" b="1" dirty="0" smtClean="0"/>
              <a:t>中国共产党廉洁自律准则</a:t>
            </a:r>
            <a:endParaRPr lang="zh-CN" altLang="en-US" sz="28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descr="timg.jpg"/>
          <p:cNvPicPr>
            <a:picLocks noChangeAspect="1"/>
          </p:cNvPicPr>
          <p:nvPr/>
        </p:nvPicPr>
        <p:blipFill>
          <a:blip r:embed="rId2" cstate="print"/>
          <a:stretch>
            <a:fillRect/>
          </a:stretch>
        </p:blipFill>
        <p:spPr>
          <a:xfrm>
            <a:off x="0" y="0"/>
            <a:ext cx="9144000" cy="6858000"/>
          </a:xfrm>
          <a:prstGeom prst="rect">
            <a:avLst/>
          </a:prstGeom>
        </p:spPr>
      </p:pic>
      <p:pic>
        <p:nvPicPr>
          <p:cNvPr id="7" name="图片 6" descr="17023863-682f5fd531a57a79252d6e224a19687c.jpg"/>
          <p:cNvPicPr>
            <a:picLocks noChangeAspect="1"/>
          </p:cNvPicPr>
          <p:nvPr/>
        </p:nvPicPr>
        <p:blipFill>
          <a:blip r:embed="rId3" cstate="print">
            <a:lum bright="17000" contrast="-30000"/>
          </a:blip>
          <a:stretch>
            <a:fillRect/>
          </a:stretch>
        </p:blipFill>
        <p:spPr>
          <a:xfrm>
            <a:off x="-1044624" y="0"/>
            <a:ext cx="11017224" cy="7101408"/>
          </a:xfrm>
          <a:prstGeom prst="rect">
            <a:avLst/>
          </a:prstGeom>
          <a:effectLst>
            <a:outerShdw blurRad="50800" dist="50800" dir="5400000" algn="ctr" rotWithShape="0">
              <a:srgbClr val="000000">
                <a:alpha val="47000"/>
              </a:srgbClr>
            </a:outerShdw>
          </a:effectLst>
        </p:spPr>
      </p:pic>
      <p:sp>
        <p:nvSpPr>
          <p:cNvPr id="2" name="标题 1"/>
          <p:cNvSpPr>
            <a:spLocks noGrp="1"/>
          </p:cNvSpPr>
          <p:nvPr>
            <p:ph type="ctrTitle"/>
          </p:nvPr>
        </p:nvSpPr>
        <p:spPr>
          <a:xfrm>
            <a:off x="0" y="2132856"/>
            <a:ext cx="9144000" cy="3888432"/>
          </a:xfrm>
          <a:ln>
            <a:noFill/>
          </a:ln>
        </p:spPr>
        <p:txBody>
          <a:bodyPr anchor="t" anchorCtr="0">
            <a:normAutofit/>
          </a:bodyPr>
          <a:lstStyle/>
          <a:p>
            <a:pPr>
              <a:spcBef>
                <a:spcPct val="20000"/>
              </a:spcBef>
            </a:pPr>
            <a:r>
              <a:rPr lang="zh-CN" altLang="en-US" sz="3600" b="1" dirty="0" smtClean="0">
                <a:latin typeface="+mn-lt"/>
                <a:ea typeface="+mn-ea"/>
                <a:cs typeface="+mn-cs"/>
              </a:rPr>
              <a:t>党员领导干部廉洁自律规范</a:t>
            </a:r>
            <a:r>
              <a:rPr lang="en-US" altLang="zh-CN" sz="2800" b="1" dirty="0" smtClean="0">
                <a:latin typeface="+mn-lt"/>
                <a:ea typeface="+mn-ea"/>
                <a:cs typeface="+mn-cs"/>
              </a:rPr>
              <a:t/>
            </a:r>
            <a:br>
              <a:rPr lang="en-US" altLang="zh-CN" sz="2800" b="1" dirty="0" smtClean="0">
                <a:latin typeface="+mn-lt"/>
                <a:ea typeface="+mn-ea"/>
                <a:cs typeface="+mn-cs"/>
              </a:rPr>
            </a:br>
            <a:r>
              <a:rPr lang="en-US" altLang="zh-CN" sz="2800" b="1" dirty="0" smtClean="0">
                <a:latin typeface="+mn-lt"/>
                <a:ea typeface="+mn-ea"/>
                <a:cs typeface="+mn-cs"/>
              </a:rPr>
              <a:t/>
            </a:r>
            <a:br>
              <a:rPr lang="en-US" altLang="zh-CN" sz="2800" b="1" dirty="0" smtClean="0">
                <a:latin typeface="+mn-lt"/>
                <a:ea typeface="+mn-ea"/>
                <a:cs typeface="+mn-cs"/>
              </a:rPr>
            </a:br>
            <a:r>
              <a:rPr lang="zh-CN" altLang="en-US" sz="3600" b="1" dirty="0" smtClean="0">
                <a:latin typeface="+mn-lt"/>
                <a:ea typeface="+mn-ea"/>
                <a:cs typeface="+mn-cs"/>
              </a:rPr>
              <a:t>第五条　廉洁从政，自觉保持人民公仆本色。</a:t>
            </a:r>
            <a:br>
              <a:rPr lang="zh-CN" altLang="en-US" sz="3600" b="1" dirty="0" smtClean="0">
                <a:latin typeface="+mn-lt"/>
                <a:ea typeface="+mn-ea"/>
                <a:cs typeface="+mn-cs"/>
              </a:rPr>
            </a:br>
            <a:r>
              <a:rPr lang="zh-CN" altLang="en-US" sz="3600" b="1" dirty="0" smtClean="0">
                <a:latin typeface="+mn-lt"/>
                <a:ea typeface="+mn-ea"/>
                <a:cs typeface="+mn-cs"/>
              </a:rPr>
              <a:t>第六条　廉洁用权，自觉维护人民根本利益。</a:t>
            </a:r>
            <a:br>
              <a:rPr lang="zh-CN" altLang="en-US" sz="3600" b="1" dirty="0" smtClean="0">
                <a:latin typeface="+mn-lt"/>
                <a:ea typeface="+mn-ea"/>
                <a:cs typeface="+mn-cs"/>
              </a:rPr>
            </a:br>
            <a:r>
              <a:rPr lang="zh-CN" altLang="en-US" sz="3600" b="1" dirty="0" smtClean="0">
                <a:latin typeface="+mn-lt"/>
                <a:ea typeface="+mn-ea"/>
                <a:cs typeface="+mn-cs"/>
              </a:rPr>
              <a:t>第七条　廉洁修身，自觉提升思想道德境界。</a:t>
            </a:r>
            <a:br>
              <a:rPr lang="zh-CN" altLang="en-US" sz="3600" b="1" dirty="0" smtClean="0">
                <a:latin typeface="+mn-lt"/>
                <a:ea typeface="+mn-ea"/>
                <a:cs typeface="+mn-cs"/>
              </a:rPr>
            </a:br>
            <a:r>
              <a:rPr lang="zh-CN" altLang="en-US" sz="3600" b="1" dirty="0" smtClean="0">
                <a:latin typeface="+mn-lt"/>
                <a:ea typeface="+mn-ea"/>
                <a:cs typeface="+mn-cs"/>
              </a:rPr>
              <a:t>第八条　廉洁齐家，自觉带头树立良好家风。</a:t>
            </a:r>
          </a:p>
        </p:txBody>
      </p:sp>
      <p:sp>
        <p:nvSpPr>
          <p:cNvPr id="8" name="TextBox 7"/>
          <p:cNvSpPr txBox="1"/>
          <p:nvPr/>
        </p:nvSpPr>
        <p:spPr>
          <a:xfrm>
            <a:off x="1403648" y="1124744"/>
            <a:ext cx="6480720" cy="523220"/>
          </a:xfrm>
          <a:prstGeom prst="rect">
            <a:avLst/>
          </a:prstGeom>
          <a:noFill/>
        </p:spPr>
        <p:txBody>
          <a:bodyPr wrap="square" rtlCol="0">
            <a:spAutoFit/>
          </a:bodyPr>
          <a:lstStyle/>
          <a:p>
            <a:r>
              <a:rPr lang="zh-CN" altLang="en-US" sz="2800" b="1" dirty="0" smtClean="0"/>
              <a:t>中国共产党廉洁自律准则</a:t>
            </a:r>
            <a:endParaRPr lang="zh-CN" altLang="en-US" sz="28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descr="timg.jpg"/>
          <p:cNvPicPr>
            <a:picLocks noChangeAspect="1"/>
          </p:cNvPicPr>
          <p:nvPr/>
        </p:nvPicPr>
        <p:blipFill>
          <a:blip r:embed="rId2" cstate="print"/>
          <a:stretch>
            <a:fillRect/>
          </a:stretch>
        </p:blipFill>
        <p:spPr>
          <a:xfrm>
            <a:off x="0" y="0"/>
            <a:ext cx="9144000" cy="6858000"/>
          </a:xfrm>
          <a:prstGeom prst="rect">
            <a:avLst/>
          </a:prstGeom>
        </p:spPr>
      </p:pic>
      <p:pic>
        <p:nvPicPr>
          <p:cNvPr id="7" name="图片 6" descr="17023863-682f5fd531a57a79252d6e224a19687c.jpg"/>
          <p:cNvPicPr>
            <a:picLocks noChangeAspect="1"/>
          </p:cNvPicPr>
          <p:nvPr/>
        </p:nvPicPr>
        <p:blipFill>
          <a:blip r:embed="rId3" cstate="print">
            <a:lum bright="17000" contrast="-30000"/>
          </a:blip>
          <a:stretch>
            <a:fillRect/>
          </a:stretch>
        </p:blipFill>
        <p:spPr>
          <a:xfrm>
            <a:off x="-1044624" y="0"/>
            <a:ext cx="11017224" cy="7101408"/>
          </a:xfrm>
          <a:prstGeom prst="rect">
            <a:avLst/>
          </a:prstGeom>
          <a:effectLst>
            <a:outerShdw blurRad="50800" dist="50800" dir="5400000" algn="ctr" rotWithShape="0">
              <a:srgbClr val="000000">
                <a:alpha val="47000"/>
              </a:srgbClr>
            </a:outerShdw>
          </a:effectLst>
        </p:spPr>
      </p:pic>
      <p:sp>
        <p:nvSpPr>
          <p:cNvPr id="2" name="标题 1"/>
          <p:cNvSpPr>
            <a:spLocks noGrp="1"/>
          </p:cNvSpPr>
          <p:nvPr>
            <p:ph type="ctrTitle"/>
          </p:nvPr>
        </p:nvSpPr>
        <p:spPr>
          <a:xfrm>
            <a:off x="-828600" y="1772816"/>
            <a:ext cx="10585176" cy="4968552"/>
          </a:xfrm>
          <a:ln>
            <a:noFill/>
          </a:ln>
        </p:spPr>
        <p:txBody>
          <a:bodyPr anchor="t" anchorCtr="0">
            <a:normAutofit fontScale="90000"/>
          </a:bodyPr>
          <a:lstStyle/>
          <a:p>
            <a:pPr algn="l">
              <a:spcBef>
                <a:spcPct val="20000"/>
              </a:spcBef>
            </a:pPr>
            <a:r>
              <a:rPr lang="zh-CN" altLang="en-US" sz="3200" b="1" dirty="0" smtClean="0"/>
              <a:t>          </a:t>
            </a:r>
            <a:r>
              <a:rPr lang="zh-CN" altLang="en-US" sz="3100" b="1" dirty="0" smtClean="0"/>
              <a:t>一</a:t>
            </a:r>
            <a:r>
              <a:rPr lang="zh-CN" altLang="en-US" sz="3100" b="1" dirty="0" smtClean="0"/>
              <a:t>是加强党对高校的全面领导，必须坚持走中国特色社会主义大学发展之路</a:t>
            </a:r>
            <a:r>
              <a:rPr lang="zh-CN" altLang="en-US" sz="3100" b="1" dirty="0" smtClean="0"/>
              <a:t>。</a:t>
            </a:r>
            <a:r>
              <a:rPr lang="en-US" altLang="zh-CN" sz="3100" b="1" dirty="0" smtClean="0"/>
              <a:t/>
            </a:r>
            <a:br>
              <a:rPr lang="en-US" altLang="zh-CN" sz="3100" b="1" dirty="0" smtClean="0"/>
            </a:br>
            <a:r>
              <a:rPr lang="en-US" altLang="zh-CN" sz="3100" b="1" dirty="0" smtClean="0"/>
              <a:t>          </a:t>
            </a:r>
            <a:r>
              <a:rPr lang="zh-CN" altLang="en-US" sz="3100" b="1" dirty="0" smtClean="0"/>
              <a:t>二</a:t>
            </a:r>
            <a:r>
              <a:rPr lang="zh-CN" altLang="en-US" sz="3100" b="1" dirty="0" smtClean="0"/>
              <a:t>是加强党对高校的全面领导，必须坚持和完善党委领导下的校长负责制</a:t>
            </a:r>
            <a:r>
              <a:rPr lang="zh-CN" altLang="en-US" sz="3100" b="1" dirty="0" smtClean="0"/>
              <a:t>。</a:t>
            </a:r>
            <a:r>
              <a:rPr lang="en-US" altLang="zh-CN" sz="3100" b="1" dirty="0" smtClean="0"/>
              <a:t/>
            </a:r>
            <a:br>
              <a:rPr lang="en-US" altLang="zh-CN" sz="3100" b="1" dirty="0" smtClean="0"/>
            </a:br>
            <a:r>
              <a:rPr lang="en-US" altLang="zh-CN" sz="3100" b="1" dirty="0" smtClean="0"/>
              <a:t>         </a:t>
            </a:r>
            <a:r>
              <a:rPr lang="zh-CN" altLang="en-US" sz="3100" b="1" dirty="0" smtClean="0"/>
              <a:t>三</a:t>
            </a:r>
            <a:r>
              <a:rPr lang="zh-CN" altLang="en-US" sz="3100" b="1" dirty="0" smtClean="0"/>
              <a:t>是加强党对高校的全面领导，必须坚持以培养德智体美劳全面发展的社会主义建设者和接班人为根本任务</a:t>
            </a:r>
            <a:r>
              <a:rPr lang="zh-CN" altLang="en-US" sz="3100" b="1" dirty="0" smtClean="0"/>
              <a:t>。</a:t>
            </a:r>
            <a:r>
              <a:rPr lang="en-US" altLang="zh-CN" sz="3100" b="1" dirty="0" smtClean="0"/>
              <a:t/>
            </a:r>
            <a:br>
              <a:rPr lang="en-US" altLang="zh-CN" sz="3100" b="1" dirty="0" smtClean="0"/>
            </a:br>
            <a:r>
              <a:rPr lang="en-US" altLang="zh-CN" sz="3100" b="1" dirty="0" smtClean="0"/>
              <a:t>         </a:t>
            </a:r>
            <a:r>
              <a:rPr lang="zh-CN" altLang="en-US" sz="3100" b="1" dirty="0" smtClean="0"/>
              <a:t>四</a:t>
            </a:r>
            <a:r>
              <a:rPr lang="zh-CN" altLang="en-US" sz="3100" b="1" dirty="0" smtClean="0"/>
              <a:t>是加强党对高校的全面领导，必须坚持建设一支政治素质过硬、业务能力精湛、育人水平高超的高素质教师队伍</a:t>
            </a:r>
            <a:r>
              <a:rPr lang="zh-CN" altLang="en-US" sz="3100" b="1" dirty="0" smtClean="0"/>
              <a:t>。</a:t>
            </a:r>
            <a:r>
              <a:rPr lang="en-US" altLang="zh-CN" sz="3100" b="1" dirty="0" smtClean="0"/>
              <a:t/>
            </a:r>
            <a:br>
              <a:rPr lang="en-US" altLang="zh-CN" sz="3100" b="1" dirty="0" smtClean="0"/>
            </a:br>
            <a:r>
              <a:rPr lang="en-US" altLang="zh-CN" sz="3100" b="1" dirty="0" smtClean="0"/>
              <a:t>          </a:t>
            </a:r>
            <a:r>
              <a:rPr lang="zh-CN" altLang="en-US" sz="3100" b="1" dirty="0" smtClean="0"/>
              <a:t>五</a:t>
            </a:r>
            <a:r>
              <a:rPr lang="zh-CN" altLang="en-US" sz="3100" b="1" dirty="0" smtClean="0"/>
              <a:t>是加强党对高校的全面领导，必须加强高校各级党组织建设，确保高校领导权牢牢掌握在忠于马克思主义、忠于党和人民的人手中。</a:t>
            </a:r>
            <a:endParaRPr lang="zh-CN" altLang="en-US" sz="3100" b="1" dirty="0" smtClean="0">
              <a:latin typeface="+mn-lt"/>
              <a:ea typeface="+mn-ea"/>
              <a:cs typeface="+mn-cs"/>
            </a:endParaRPr>
          </a:p>
        </p:txBody>
      </p:sp>
      <p:sp>
        <p:nvSpPr>
          <p:cNvPr id="8" name="TextBox 7"/>
          <p:cNvSpPr txBox="1"/>
          <p:nvPr/>
        </p:nvSpPr>
        <p:spPr>
          <a:xfrm>
            <a:off x="-252536" y="1124744"/>
            <a:ext cx="9396536" cy="523220"/>
          </a:xfrm>
          <a:prstGeom prst="rect">
            <a:avLst/>
          </a:prstGeom>
          <a:noFill/>
        </p:spPr>
        <p:txBody>
          <a:bodyPr wrap="square" rtlCol="0">
            <a:spAutoFit/>
          </a:bodyPr>
          <a:lstStyle/>
          <a:p>
            <a:r>
              <a:rPr lang="zh-CN" altLang="en-US" sz="2800" b="1" dirty="0" smtClean="0"/>
              <a:t>深入</a:t>
            </a:r>
            <a:r>
              <a:rPr lang="zh-CN" altLang="en-US" sz="2800" b="1" dirty="0" smtClean="0"/>
              <a:t>学习习</a:t>
            </a:r>
            <a:r>
              <a:rPr lang="zh-CN" altLang="en-US" sz="2800" b="1" dirty="0" smtClean="0"/>
              <a:t>近平总书记在全国教育大会上的重要讲话</a:t>
            </a:r>
            <a:endParaRPr lang="zh-CN" altLang="en-US" sz="28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TotalTime>
  <Words>53</Words>
  <Application>Microsoft Office PowerPoint</Application>
  <PresentationFormat>全屏显示(4:3)</PresentationFormat>
  <Paragraphs>6</Paragraphs>
  <Slides>3</Slides>
  <Notes>0</Notes>
  <HiddenSlides>0</HiddenSlides>
  <MMClips>0</MMClips>
  <ScaleCrop>false</ScaleCrop>
  <HeadingPairs>
    <vt:vector size="4" baseType="variant">
      <vt:variant>
        <vt:lpstr>主题</vt:lpstr>
      </vt:variant>
      <vt:variant>
        <vt:i4>1</vt:i4>
      </vt:variant>
      <vt:variant>
        <vt:lpstr>幻灯片标题</vt:lpstr>
      </vt:variant>
      <vt:variant>
        <vt:i4>3</vt:i4>
      </vt:variant>
    </vt:vector>
  </HeadingPairs>
  <TitlesOfParts>
    <vt:vector size="4" baseType="lpstr">
      <vt:lpstr>Office 主题</vt:lpstr>
      <vt:lpstr>党员廉洁自律规范  第一条　坚持公私分明，先公后私，克己奉公。 第二条　坚持崇廉拒腐，清白做人，干净做事。 第三条　坚持尚俭戒奢，艰苦朴素，勤俭节约。 第四条　坚持吃苦在前，享受在后，甘于奉献。  </vt:lpstr>
      <vt:lpstr>党员领导干部廉洁自律规范  第五条　廉洁从政，自觉保持人民公仆本色。 第六条　廉洁用权，自觉维护人民根本利益。 第七条　廉洁修身，自觉提升思想道德境界。 第八条　廉洁齐家，自觉带头树立良好家风。</vt:lpstr>
      <vt:lpstr>          一是加强党对高校的全面领导，必须坚持走中国特色社会主义大学发展之路。           二是加强党对高校的全面领导，必须坚持和完善党委领导下的校长负责制。          三是加强党对高校的全面领导，必须坚持以培养德智体美劳全面发展的社会主义建设者和接班人为根本任务。          四是加强党对高校的全面领导，必须坚持建设一支政治素质过硬、业务能力精湛、育人水平高超的高素质教师队伍。           五是加强党对高校的全面领导，必须加强高校各级党组织建设，确保高校领导权牢牢掌握在忠于马克思主义、忠于党和人民的人手中。</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新时代中国共产党人的使命和担当</dc:title>
  <dc:creator>LXJ</dc:creator>
  <cp:lastModifiedBy>李佐卫</cp:lastModifiedBy>
  <cp:revision>23</cp:revision>
  <dcterms:created xsi:type="dcterms:W3CDTF">2018-05-07T02:40:50Z</dcterms:created>
  <dcterms:modified xsi:type="dcterms:W3CDTF">2018-10-16T03:13:44Z</dcterms:modified>
</cp:coreProperties>
</file>